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72" r:id="rId6"/>
    <p:sldId id="273" r:id="rId7"/>
    <p:sldId id="258" r:id="rId8"/>
    <p:sldId id="262" r:id="rId9"/>
    <p:sldId id="259" r:id="rId10"/>
    <p:sldId id="266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7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9" autoAdjust="0"/>
  </p:normalViewPr>
  <p:slideViewPr>
    <p:cSldViewPr>
      <p:cViewPr varScale="1">
        <p:scale>
          <a:sx n="76" d="100"/>
          <a:sy n="76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None/>
              <a:defRPr/>
            </a:lvl1pPr>
            <a:lvl2pPr>
              <a:spcBef>
                <a:spcPts val="1000"/>
              </a:spcBef>
              <a:buFont typeface="Wingdings" pitchFamily="2" charset="2"/>
              <a:buChar char="Ø"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AAFA-7BF2-41F7-88B3-104DB315C90C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A455D-099D-4640-A1F8-3CEC099B2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inyurl.com/3ph9xl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Using D-Book and Interactive Board in Teaching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 Tan Dung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648200"/>
          </a:xfrm>
        </p:spPr>
        <p:txBody>
          <a:bodyPr/>
          <a:lstStyle/>
          <a:p>
            <a:r>
              <a:rPr lang="en-US" dirty="0" err="1" smtClean="0"/>
              <a:t>Dbook</a:t>
            </a:r>
            <a:r>
              <a:rPr lang="en-US" dirty="0" smtClean="0"/>
              <a:t> will help transfer regular books into e-materials</a:t>
            </a:r>
          </a:p>
          <a:p>
            <a:r>
              <a:rPr lang="en-US" dirty="0" smtClean="0"/>
              <a:t>Steps to develop materials by using </a:t>
            </a:r>
            <a:r>
              <a:rPr lang="en-US" baseline="0" dirty="0" err="1" smtClean="0"/>
              <a:t>Dbook</a:t>
            </a:r>
            <a:endParaRPr lang="en-US" baseline="0" dirty="0" smtClean="0"/>
          </a:p>
          <a:p>
            <a:pPr lvl="1"/>
            <a:r>
              <a:rPr lang="en-US" dirty="0" smtClean="0"/>
              <a:t>Step 1: Scan materials</a:t>
            </a:r>
            <a:endParaRPr lang="en-US" baseline="0" dirty="0" smtClean="0"/>
          </a:p>
          <a:p>
            <a:pPr lvl="1"/>
            <a:r>
              <a:rPr lang="en-US" dirty="0" smtClean="0"/>
              <a:t>Step </a:t>
            </a:r>
            <a:r>
              <a:rPr lang="en-US" baseline="0" dirty="0" smtClean="0"/>
              <a:t>2: Unit division</a:t>
            </a:r>
            <a:r>
              <a:rPr lang="en-US" dirty="0" smtClean="0"/>
              <a:t> and numbering pages </a:t>
            </a:r>
            <a:r>
              <a:rPr lang="en-US" baseline="0" dirty="0" smtClean="0"/>
              <a:t>starting</a:t>
            </a:r>
            <a:r>
              <a:rPr lang="en-US" dirty="0" smtClean="0"/>
              <a:t> from 0</a:t>
            </a:r>
            <a:endParaRPr lang="en-US" baseline="0" dirty="0" smtClean="0"/>
          </a:p>
          <a:p>
            <a:pPr lvl="1"/>
            <a:r>
              <a:rPr lang="en-US" baseline="0" dirty="0" smtClean="0"/>
              <a:t>Step 3: Using </a:t>
            </a:r>
            <a:r>
              <a:rPr lang="en-US" baseline="0" dirty="0" err="1" smtClean="0"/>
              <a:t>Dbook</a:t>
            </a:r>
            <a:r>
              <a:rPr lang="en-US" baseline="0" dirty="0" smtClean="0"/>
              <a:t> to make e-materials</a:t>
            </a:r>
          </a:p>
          <a:p>
            <a:pPr lvl="1"/>
            <a:r>
              <a:rPr lang="en-US" baseline="0" dirty="0" smtClean="0"/>
              <a:t>Step</a:t>
            </a:r>
            <a:r>
              <a:rPr lang="en-US" dirty="0" smtClean="0"/>
              <a:t> </a:t>
            </a:r>
            <a:r>
              <a:rPr lang="en-US" baseline="0" dirty="0" smtClean="0"/>
              <a:t>4: Using RETRAC’s template</a:t>
            </a:r>
            <a:r>
              <a:rPr lang="en-US" dirty="0" smtClean="0"/>
              <a:t> to insert</a:t>
            </a:r>
            <a:r>
              <a:rPr lang="en-US" baseline="0" dirty="0" smtClean="0"/>
              <a:t> Audio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09800"/>
            <a:ext cx="8229600" cy="7921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971800"/>
            <a:ext cx="8229600" cy="7921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Combination of </a:t>
            </a:r>
            <a:r>
              <a:rPr lang="en-US" b="1" spc="5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Dbook</a:t>
            </a:r>
            <a:r>
              <a:rPr lang="en-US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ISB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4191000" cy="2438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25425" indent="-22542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Books can be transferred into e-materials with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Dbook</a:t>
            </a:r>
            <a:endParaRPr lang="en-US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5425" indent="-225425">
              <a:buFont typeface="Wingdings" pitchFamily="2" charset="2"/>
              <a:buChar char="ü"/>
            </a:pPr>
            <a:r>
              <a:rPr lang="en-US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Flexible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use in teaching</a:t>
            </a:r>
          </a:p>
          <a:p>
            <a:pPr marL="225425" indent="-225425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 be easily integrated into the ISB</a:t>
            </a:r>
          </a:p>
        </p:txBody>
      </p:sp>
      <p:pic>
        <p:nvPicPr>
          <p:cNvPr id="4098" name="Picture 2" descr="C:\Documents and Settings\vtdung.VNSEAMEO\Local Settings\Temporary Internet Files\Content.IE5\EL6SNIDH\MP900443759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2057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5410200" cy="2743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00050" marR="0" indent="-338138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63550" algn="l"/>
              </a:tabLst>
              <a:defRPr/>
            </a:pPr>
            <a:r>
              <a:rPr lang="en-US" sz="24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SEAMEO RETRAC’s e-Material</a:t>
            </a:r>
          </a:p>
          <a:p>
            <a:pPr marL="400050" indent="-338138">
              <a:buFont typeface="Wingdings" pitchFamily="2" charset="2"/>
              <a:buChar char="ü"/>
              <a:tabLst>
                <a:tab pos="463550" algn="l"/>
              </a:tabLst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Advantages and challenges of developing English teaching e-materials using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Powerpoint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00050" indent="-338138">
              <a:buFont typeface="Wingdings" pitchFamily="2" charset="2"/>
              <a:buChar char="ü"/>
              <a:tabLst>
                <a:tab pos="463550" algn="l"/>
              </a:tabLst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Development of English teaching materials by using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Dbook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Documents and Settings\vtdung.VNSEAMEO\Local Settings\Temporary Internet Files\Content.IE5\H2WEJ9R9\MP90042656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1828800"/>
            <a:ext cx="283698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SEAMEO RETRAC e-Material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Pilot Phase (August 2003 – May 2005)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Powerpoint</a:t>
            </a:r>
            <a:endParaRPr lang="en-US" baseline="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512" y="2362201"/>
            <a:ext cx="42032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86000"/>
            <a:ext cx="4195660" cy="315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SEAMEO RETRAC e-Material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/>
          <a:lstStyle/>
          <a:p>
            <a:r>
              <a:rPr lang="en-US" i="1" dirty="0" smtClean="0"/>
              <a:t>Phase 1 (Jun 2005 – Dec 2007)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with multimedia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4384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362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SEAMEO RETRAC e-Material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Phase 2 (Jan 2008 – Dec 2010): </a:t>
            </a:r>
            <a:r>
              <a:rPr lang="en-US" baseline="0" dirty="0" smtClean="0"/>
              <a:t> Flash with audio, video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362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09800"/>
            <a:ext cx="4383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SEAMEO RETRAC e-Material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baseline="0" dirty="0" smtClean="0"/>
              <a:t>Phase 3 (Jan</a:t>
            </a:r>
            <a:r>
              <a:rPr lang="en-US" i="1" dirty="0" smtClean="0"/>
              <a:t> 2011 – Present)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iTools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133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9812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Popular and known by the majority of teachers</a:t>
            </a:r>
          </a:p>
          <a:p>
            <a:pPr lvl="1"/>
            <a:r>
              <a:rPr lang="en-US" dirty="0" smtClean="0"/>
              <a:t>Easy to use </a:t>
            </a:r>
          </a:p>
          <a:p>
            <a:pPr lvl="1"/>
            <a:r>
              <a:rPr lang="en-US" dirty="0" smtClean="0"/>
              <a:t>Animated</a:t>
            </a:r>
          </a:p>
          <a:p>
            <a:pPr lvl="1"/>
            <a:r>
              <a:rPr lang="en-US" dirty="0" smtClean="0"/>
              <a:t>Easy to insert pictures, audio, video, flash</a:t>
            </a:r>
          </a:p>
          <a:p>
            <a:pPr lvl="0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Take times to design</a:t>
            </a:r>
            <a:endParaRPr lang="en-US" baseline="0" dirty="0" smtClean="0"/>
          </a:p>
          <a:p>
            <a:pPr lvl="1"/>
            <a:r>
              <a:rPr lang="en-US" baseline="0" dirty="0" smtClean="0"/>
              <a:t>Some materials (e.g. reading section with many</a:t>
            </a:r>
            <a:r>
              <a:rPr lang="en-US" dirty="0" smtClean="0"/>
              <a:t> pages</a:t>
            </a:r>
            <a:r>
              <a:rPr lang="en-US" baseline="0" dirty="0" smtClean="0"/>
              <a:t>…) </a:t>
            </a:r>
            <a:r>
              <a:rPr lang="en-US" dirty="0" smtClean="0"/>
              <a:t>cannot be formatted with </a:t>
            </a:r>
            <a:r>
              <a:rPr lang="en-US" dirty="0" err="1" smtClean="0"/>
              <a:t>P</a:t>
            </a:r>
            <a:r>
              <a:rPr lang="en-US" baseline="0" dirty="0" err="1" smtClean="0"/>
              <a:t>owerpoint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7338">
              <a:buFont typeface="Wingdings" pitchFamily="2" charset="2"/>
              <a:buChar char="ü"/>
            </a:pPr>
            <a:r>
              <a:rPr lang="en-US" dirty="0" smtClean="0"/>
              <a:t>Most materials currently come with CD of e-lessons, teachers can make use of this without using PowerPoint  </a:t>
            </a:r>
          </a:p>
          <a:p>
            <a:pPr marL="287338" indent="-287338">
              <a:buFont typeface="Wingdings" pitchFamily="2" charset="2"/>
              <a:buChar char="ü"/>
            </a:pPr>
            <a:r>
              <a:rPr lang="en-US" baseline="0" dirty="0" smtClean="0"/>
              <a:t>This kind of e-materials has the same interface</a:t>
            </a:r>
            <a:r>
              <a:rPr lang="en-US" dirty="0" smtClean="0"/>
              <a:t> as books, teachers can maximize or minimize, and note on the screen while teaching</a:t>
            </a:r>
            <a:endParaRPr lang="en-US" baseline="0" dirty="0" smtClean="0"/>
          </a:p>
          <a:p>
            <a:pPr marL="287338" indent="-287338">
              <a:buFont typeface="Wingdings" pitchFamily="2" charset="2"/>
              <a:buChar char="ü"/>
            </a:pPr>
            <a:r>
              <a:rPr lang="en-US" dirty="0" smtClean="0"/>
              <a:t>Advantage: Flexible</a:t>
            </a:r>
          </a:p>
          <a:p>
            <a:pPr marL="287338" indent="-287338">
              <a:buFont typeface="Wingdings" pitchFamily="2" charset="2"/>
              <a:buChar char="ü"/>
            </a:pPr>
            <a:r>
              <a:rPr lang="en-US" dirty="0" smtClean="0"/>
              <a:t>Example: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6477000" cy="4648200"/>
          </a:xfrm>
        </p:spPr>
        <p:txBody>
          <a:bodyPr/>
          <a:lstStyle/>
          <a:p>
            <a:r>
              <a:rPr lang="en-US" baseline="0" dirty="0" smtClean="0"/>
              <a:t>Introduction</a:t>
            </a:r>
            <a:r>
              <a:rPr lang="en-US" dirty="0" smtClean="0"/>
              <a:t> of </a:t>
            </a:r>
            <a:r>
              <a:rPr lang="en-US" baseline="0" dirty="0" err="1" smtClean="0"/>
              <a:t>Dbook</a:t>
            </a:r>
            <a:endParaRPr lang="en-US" baseline="0" dirty="0" smtClean="0"/>
          </a:p>
          <a:p>
            <a:pPr lvl="1"/>
            <a:r>
              <a:rPr lang="en-US" baseline="0" dirty="0" smtClean="0"/>
              <a:t>Copyright: </a:t>
            </a:r>
            <a:r>
              <a:rPr lang="en-US" dirty="0" smtClean="0"/>
              <a:t>University of Tsukuba, Japan</a:t>
            </a:r>
            <a:endParaRPr lang="en-US" baseline="0" dirty="0" smtClean="0"/>
          </a:p>
          <a:p>
            <a:pPr lvl="1"/>
            <a:r>
              <a:rPr lang="en-US" dirty="0" smtClean="0"/>
              <a:t>Download: </a:t>
            </a:r>
            <a:r>
              <a:rPr lang="en-US" b="1" dirty="0" smtClean="0">
                <a:hlinkClick r:id="rId2"/>
              </a:rPr>
              <a:t>http://tinyurl.com/3ph9xlw</a:t>
            </a:r>
            <a:r>
              <a:rPr lang="en-US" b="1" dirty="0" smtClean="0"/>
              <a:t> </a:t>
            </a:r>
            <a:endParaRPr lang="en-US" baseline="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1" y="2362201"/>
            <a:ext cx="33420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275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Using D-Book and Interactive Board in Teaching English</vt:lpstr>
      <vt:lpstr>Content</vt:lpstr>
      <vt:lpstr>SEAMEO RETRAC e-Material</vt:lpstr>
      <vt:lpstr>SEAMEO RETRAC e-Material</vt:lpstr>
      <vt:lpstr>SEAMEO RETRAC e-Material</vt:lpstr>
      <vt:lpstr>SEAMEO RETRAC e-Material</vt:lpstr>
      <vt:lpstr>Powerpoint</vt:lpstr>
      <vt:lpstr>Trends</vt:lpstr>
      <vt:lpstr>Dbook</vt:lpstr>
      <vt:lpstr>Dbook</vt:lpstr>
      <vt:lpstr>DEMO</vt:lpstr>
      <vt:lpstr>Combination of Dbook and ISB</vt:lpstr>
      <vt:lpstr>Conclusion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vtdung</dc:creator>
  <cp:lastModifiedBy>vtdung</cp:lastModifiedBy>
  <cp:revision>47</cp:revision>
  <dcterms:created xsi:type="dcterms:W3CDTF">2011-09-08T06:27:19Z</dcterms:created>
  <dcterms:modified xsi:type="dcterms:W3CDTF">2011-09-09T07:08:57Z</dcterms:modified>
</cp:coreProperties>
</file>